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09" r:id="rId2"/>
    <p:sldId id="314" r:id="rId3"/>
    <p:sldId id="359" r:id="rId4"/>
    <p:sldId id="342" r:id="rId5"/>
    <p:sldId id="362" r:id="rId6"/>
    <p:sldId id="361" r:id="rId7"/>
    <p:sldId id="363" r:id="rId8"/>
    <p:sldId id="364" r:id="rId9"/>
    <p:sldId id="365" r:id="rId10"/>
    <p:sldId id="367" r:id="rId11"/>
    <p:sldId id="374" r:id="rId12"/>
    <p:sldId id="368" r:id="rId13"/>
    <p:sldId id="369" r:id="rId14"/>
    <p:sldId id="370" r:id="rId15"/>
    <p:sldId id="371" r:id="rId16"/>
    <p:sldId id="372" r:id="rId17"/>
    <p:sldId id="373" r:id="rId18"/>
    <p:sldId id="375" r:id="rId19"/>
    <p:sldId id="376" r:id="rId20"/>
    <p:sldId id="378" r:id="rId21"/>
    <p:sldId id="341" r:id="rId22"/>
    <p:sldId id="260" r:id="rId2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106" d="100"/>
          <a:sy n="106" d="100"/>
        </p:scale>
        <p:origin x="18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25/07/2024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25/07/2024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98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2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5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220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0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169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18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8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9276-5B9E-40FC-093B-5977D3F3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3001702-B333-E028-DC47-EFF6B35697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5FE3E963-B426-B7A6-C1AB-D1E0CC66D4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516EF21-62EE-33A5-84F3-4A5F49971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7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3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22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0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31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8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80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7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ltralytics.com/pt/models/yolov10/#usage-example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universe.roboflow.com/roboflow-universe-projects/license-plate-recognition-rxg4e/dataset/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docs.ultralytics.com/pt/models/yolov10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youtube.com/watch?v=BpXlQwcx67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s://universe.roboflow.com/roboflow-universe-projects/license-plate-recognition-rxg4e/dataset/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7306" y="2735466"/>
            <a:ext cx="6000750" cy="552329"/>
          </a:xfrm>
        </p:spPr>
        <p:txBody>
          <a:bodyPr>
            <a:no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57400" y="3429000"/>
            <a:ext cx="6000750" cy="1371600"/>
          </a:xfrm>
        </p:spPr>
        <p:txBody>
          <a:bodyPr>
            <a:normAutofit fontScale="700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APRENDIZAEM ORGANIZACIONAL/SISTEMAS DE SUPORTE À DECISÃO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YOLOv10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AO/SSD|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4" y="5615784"/>
            <a:ext cx="3885705" cy="77854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</a:t>
            </a:r>
          </a:p>
          <a:p>
            <a:pPr marL="171450" indent="-17145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Tânia Silva</a:t>
            </a:r>
          </a:p>
          <a:p>
            <a:pPr marL="171450" indent="-17145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tcristinasilva@estg.ipvc.pt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23442 – José Lima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j.lima@ipvc.pt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Resultado do teste com uma só imagem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Teste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EFD5F3-141E-4F5A-2EE7-D853B7E6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2122813"/>
            <a:ext cx="3535133" cy="3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Main</a:t>
            </a:r>
            <a:endParaRPr lang="pt-PT" dirty="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para Utilização do Modelo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035ADC-AC04-35E1-D72E-3C5556DFE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442" y="2198212"/>
            <a:ext cx="6735115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Funcão</a:t>
            </a:r>
            <a:r>
              <a:rPr lang="pt-PT" dirty="0"/>
              <a:t> </a:t>
            </a:r>
            <a:r>
              <a:rPr lang="pt-PT" dirty="0" err="1"/>
              <a:t>Detectfx</a:t>
            </a: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Ela recebe uma imagem e o modelo criado, de forma a encontrar as caixas das matrículas, e devolve as etiquetas, as caixas e a confiança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para Utilização do Modelo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74583-D3B3-C886-7214-8A197C91E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734" y="3878389"/>
            <a:ext cx="381053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5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373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Funcão</a:t>
            </a:r>
            <a:r>
              <a:rPr lang="pt-PT" dirty="0"/>
              <a:t> </a:t>
            </a:r>
            <a:r>
              <a:rPr lang="pt-PT" dirty="0" err="1"/>
              <a:t>plot_boxes</a:t>
            </a: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Esta função recebe os resultados da </a:t>
            </a:r>
            <a:r>
              <a:rPr lang="pt-PT" dirty="0" err="1"/>
              <a:t>detectx</a:t>
            </a:r>
            <a:r>
              <a:rPr lang="pt-PT" dirty="0"/>
              <a:t>, juntamente com a imagem, o nome das classes e a confiança mínima que aceitamos.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Retira as deteções com confiança abaixo da pretendida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Para as restantes, desenha as caixas, chama a função </a:t>
            </a:r>
            <a:r>
              <a:rPr lang="pt-PT" dirty="0" err="1"/>
              <a:t>recognize_plate_easyorc</a:t>
            </a:r>
            <a:r>
              <a:rPr lang="pt-PT" dirty="0"/>
              <a:t> para retirar o texto e mostra a imagem com a caixa e o texto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para Utilização do Modelo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3E0BB0-DD49-AE24-171A-111C0D1FF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619" y="1470398"/>
            <a:ext cx="4591264" cy="45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Funcão</a:t>
            </a:r>
            <a:r>
              <a:rPr lang="pt-PT" dirty="0"/>
              <a:t> </a:t>
            </a:r>
            <a:r>
              <a:rPr lang="pt-PT" dirty="0" err="1"/>
              <a:t>recognise_plate_easyocr</a:t>
            </a: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Extrai o texto da matricula através do uso de OCR (Reconhecimento </a:t>
            </a:r>
            <a:r>
              <a:rPr lang="pt-PT" dirty="0" err="1"/>
              <a:t>Otico</a:t>
            </a:r>
            <a:r>
              <a:rPr lang="pt-PT" dirty="0"/>
              <a:t> de Caracteres)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Recebe a imagem, recorta, faz o </a:t>
            </a:r>
            <a:r>
              <a:rPr lang="pt-PT" dirty="0" err="1"/>
              <a:t>pre</a:t>
            </a:r>
            <a:r>
              <a:rPr lang="pt-PT" dirty="0"/>
              <a:t>-processamento, usa o </a:t>
            </a:r>
            <a:r>
              <a:rPr lang="pt-PT" dirty="0" err="1"/>
              <a:t>EasyOCR</a:t>
            </a:r>
            <a:r>
              <a:rPr lang="pt-PT" dirty="0"/>
              <a:t> para reconhecer os caracteres, filtra o texto </a:t>
            </a:r>
            <a:r>
              <a:rPr lang="pt-PT" dirty="0" err="1"/>
              <a:t>reconmhecido</a:t>
            </a:r>
            <a:r>
              <a:rPr lang="pt-PT" dirty="0"/>
              <a:t> e junta o texto, e por fim, retorna  o texto se o conseguir reconhecer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para Utilização do Modelo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2D47B3-2A73-02ED-7D9D-425D645C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462" y="3342271"/>
            <a:ext cx="6097075" cy="26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3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Funcão</a:t>
            </a:r>
            <a:r>
              <a:rPr lang="pt-PT" dirty="0"/>
              <a:t> </a:t>
            </a:r>
            <a:r>
              <a:rPr lang="pt-PT" dirty="0" err="1"/>
              <a:t>filter_text</a:t>
            </a:r>
            <a:endParaRPr lang="pt-PT" dirty="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para Utilização do Modelo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BD0806-096D-4906-50E7-6D98B035B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998" y="3076368"/>
            <a:ext cx="6614646" cy="22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Imagem para testar o reconhecimento da matricula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Utilização do Modelo para detetar Matriculas em Imagens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1B0479-CD12-C92E-B936-F4BA4B5F0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651" y="2107814"/>
            <a:ext cx="3775339" cy="37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6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Previsão Feita com sucesso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Utilização do Modelo para detetar Matriculas em Imagens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890ACA-440A-328C-135F-5A47016AE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101823"/>
            <a:ext cx="3775339" cy="37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Alterações na </a:t>
            </a:r>
            <a:r>
              <a:rPr lang="pt-PT" dirty="0" err="1"/>
              <a:t>Main</a:t>
            </a:r>
            <a:r>
              <a:rPr lang="pt-PT" dirty="0"/>
              <a:t> para realizar previsões em vídeos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Utilização do Modelo para detetar Matriculas em Vídeos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2398576-6302-4E30-D789-E1808C106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253" y="1885116"/>
            <a:ext cx="3055494" cy="41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46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 err="1"/>
              <a:t>Video</a:t>
            </a:r>
            <a:r>
              <a:rPr lang="pt-PT" dirty="0"/>
              <a:t> Utilizado para testar o modelo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Utilização do Modelo para detetar Matriculas em Vídeos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0306D891-A8F7-46BF-B046-77D450215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8852" y="2037809"/>
            <a:ext cx="6266295" cy="3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 que é o YOLO?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503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O YOLO é um algoritmo de deteção de objetos em tempo real, utilizado em </a:t>
            </a:r>
            <a:r>
              <a:rPr lang="pt-PT" sz="1600" dirty="0" err="1">
                <a:latin typeface="-apple-system"/>
              </a:rPr>
              <a:t>computer</a:t>
            </a:r>
            <a:r>
              <a:rPr lang="pt-PT" sz="1600" dirty="0">
                <a:latin typeface="-apple-system"/>
              </a:rPr>
              <a:t> </a:t>
            </a:r>
            <a:r>
              <a:rPr lang="pt-PT" sz="1600" dirty="0" err="1">
                <a:latin typeface="-apple-system"/>
              </a:rPr>
              <a:t>vision</a:t>
            </a:r>
            <a:r>
              <a:rPr lang="pt-PT" sz="1600" dirty="0">
                <a:latin typeface="-apple-system"/>
              </a:rPr>
              <a:t> para localizar e identificar objetos, em imagens ou vídeos.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O algoritmo baseia-se numa única rede neuronal convencional, que trata do processo de delinear o objeto e identificar o seu tipo.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Tem como principais vantagens a rápida classificação, a elevada precisão  de classificação, e o facto de ser open-</a:t>
            </a:r>
            <a:r>
              <a:rPr lang="pt-PT" sz="1600" dirty="0" err="1">
                <a:latin typeface="-apple-system"/>
              </a:rPr>
              <a:t>source</a:t>
            </a:r>
            <a:r>
              <a:rPr lang="pt-PT" sz="1600" dirty="0"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Dada a sua capacidade de realizar a deteção de objetos em tempo real e com alta precisão, ele é amplamente utilizado em diversas áreas de negócio e investigação, como condução autónoma, saúde e medicina, agricultura e entretenimento.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PT" sz="1600" i="0" dirty="0"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pt-PT" altLang="pt-PT" sz="1600" b="1" dirty="0"/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1026" name="Picture 2" descr="YOLOv9, the latest breakthrough in real-time object detection - MLWires">
            <a:extLst>
              <a:ext uri="{FF2B5EF4-FFF2-40B4-BE49-F238E27FC236}">
                <a16:creationId xmlns:a16="http://schemas.microsoft.com/office/drawing/2014/main" id="{D4823FBF-CFAD-0B49-D42B-348D74E5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06" y="4714631"/>
            <a:ext cx="3226788" cy="16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Previsão feita pelo modelo no vídeo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Utilização do Modelo para detetar Matriculas em Vídeos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82DFB1DD-6B4A-4865-6F83-B0881C984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7800" y="2037809"/>
            <a:ext cx="6266295" cy="3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6BB3-576F-708F-4044-364B8A42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>
            <a:extLst>
              <a:ext uri="{FF2B5EF4-FFF2-40B4-BE49-F238E27FC236}">
                <a16:creationId xmlns:a16="http://schemas.microsoft.com/office/drawing/2014/main" id="{32BF26EB-4372-0E0D-8419-7F182359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Bibliografia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F01A23B0-117E-4CE3-EA68-34D979500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53B6AB5D-32D6-D1F2-9833-CD652ED7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F3285A-1082-2645-3770-C4E9FA4A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A9C18668-AFA0-5CF2-9C4C-F6CB4AFF096E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6BF7817-E306-B786-9329-B83C2A5294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3757A29-FEB8-7FC1-72EB-33DB1FD41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EB98872-5DA8-8EB2-D99A-ADBDDA10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26C29DC-1F2E-9B51-9E5E-F40B1C60D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B502849B-47A7-17E1-85E4-679CA46E30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F4CD50F-E931-D974-C208-2519A08F46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D207A81-C012-69BC-A799-D534B3EAD3B6}"/>
              </a:ext>
            </a:extLst>
          </p:cNvPr>
          <p:cNvSpPr txBox="1"/>
          <p:nvPr/>
        </p:nvSpPr>
        <p:spPr>
          <a:xfrm>
            <a:off x="261483" y="1464090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</a:t>
            </a:r>
            <a:r>
              <a:rPr lang="en-US" dirty="0" err="1"/>
              <a:t>fornecido</a:t>
            </a:r>
            <a:r>
              <a:rPr lang="en-US" dirty="0"/>
              <a:t> pela </a:t>
            </a:r>
            <a:r>
              <a:rPr lang="en-US" dirty="0" err="1"/>
              <a:t>professora</a:t>
            </a:r>
            <a:r>
              <a:rPr lang="en-US" dirty="0"/>
              <a:t> </a:t>
            </a:r>
            <a:r>
              <a:rPr lang="en-US" dirty="0" err="1"/>
              <a:t>Tânia</a:t>
            </a:r>
            <a:r>
              <a:rPr lang="en-US" dirty="0"/>
              <a:t>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</a:t>
            </a:r>
            <a:r>
              <a:rPr lang="en-US" dirty="0" err="1"/>
              <a:t>Utilizado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https://universe.roboflow.com/roboflow-universe-projects/license-plate-recognition-rxg4e/dataset/4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YOLOv10: </a:t>
            </a:r>
            <a:r>
              <a:rPr lang="en-US" dirty="0">
                <a:hlinkClick r:id="rId8"/>
              </a:rPr>
              <a:t>https://docs.ultralytics.com/pt/models/yolov10/#usage-examples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</a:t>
            </a:r>
            <a:r>
              <a:rPr lang="en-US" dirty="0" err="1"/>
              <a:t>reconhecimento</a:t>
            </a:r>
            <a:r>
              <a:rPr lang="en-US" dirty="0"/>
              <a:t> de matriculas </a:t>
            </a:r>
            <a:r>
              <a:rPr lang="en-US" dirty="0" err="1"/>
              <a:t>em</a:t>
            </a:r>
            <a:r>
              <a:rPr lang="en-US" dirty="0"/>
              <a:t> YOLOv5: </a:t>
            </a:r>
            <a:r>
              <a:rPr lang="en-US" dirty="0">
                <a:hlinkClick r:id="rId9"/>
              </a:rPr>
              <a:t>https://www.youtube.com/watch?v=BpXlQwcx67s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YOLOv10: </a:t>
            </a:r>
            <a:r>
              <a:rPr lang="en-US" dirty="0" err="1"/>
              <a:t>Deteção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tempo real de </a:t>
            </a:r>
            <a:r>
              <a:rPr lang="en-US" dirty="0" err="1"/>
              <a:t>ponta</a:t>
            </a:r>
            <a:r>
              <a:rPr lang="en-US" dirty="0"/>
              <a:t> a </a:t>
            </a:r>
            <a:r>
              <a:rPr lang="en-US" dirty="0" err="1"/>
              <a:t>ponta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https://docs.ultralytics.com/pt/models/yolov10/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7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Novidades do YOLOv10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98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O YOLOv10 introduz uma nova abordagem à deteção de objetos em tempo real, resolvendo as deficiências do pós-processamento e da arquitetura do modelo encontradas nas versões anteriores do YOLO, ao eliminar a supressão não máxima (NMS) e otimizar vários componentes do modelo.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i="0" dirty="0">
                <a:effectLst/>
                <a:latin typeface="-apple-system"/>
              </a:rPr>
              <a:t>O YOLOv10 atinge um desempenho de ponta com uma sobrecarga computacional significativamente reduzida.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i="0" dirty="0">
                <a:effectLst/>
                <a:latin typeface="-apple-system"/>
              </a:rPr>
              <a:t>A arquitetura do YOLOv10 baseia-se nos pontos fortes dos modelos anteriores, e introduz várias inovações importantes.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sz="1600" dirty="0">
                <a:latin typeface="-apple-system"/>
              </a:rPr>
              <a:t>A arquitetura é constituída pelo </a:t>
            </a:r>
            <a:r>
              <a:rPr lang="pt-PT" sz="1600" dirty="0" err="1">
                <a:latin typeface="-apple-system"/>
              </a:rPr>
              <a:t>Backbone</a:t>
            </a:r>
            <a:r>
              <a:rPr lang="pt-PT" sz="1600" dirty="0">
                <a:latin typeface="-apple-system"/>
              </a:rPr>
              <a:t>, Pescoço, Cabeça Um-para-Muitos e Cabeça um-para-um</a:t>
            </a:r>
            <a:endParaRPr lang="pt-PT" sz="1600" i="0" dirty="0"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pt-PT" altLang="pt-PT" sz="1600" b="1" dirty="0"/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2050" name="Picture 2" descr="YOLOv10 atribuição dupla consistente para uma formação sem NMS">
            <a:extLst>
              <a:ext uri="{FF2B5EF4-FFF2-40B4-BE49-F238E27FC236}">
                <a16:creationId xmlns:a16="http://schemas.microsoft.com/office/drawing/2014/main" id="{F4BAFBCF-0790-7FAD-8EFE-CD7B7C5CF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20"/>
          <a:stretch/>
        </p:blipFill>
        <p:spPr bwMode="auto">
          <a:xfrm>
            <a:off x="2512821" y="4962169"/>
            <a:ext cx="4191000" cy="12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Para criar o modelo que seria utilizado para detetar as matrículas de carros, utilizei este </a:t>
            </a:r>
            <a:r>
              <a:rPr lang="pt-PT" dirty="0" err="1"/>
              <a:t>dataset</a:t>
            </a:r>
            <a:r>
              <a:rPr lang="pt-PT" dirty="0"/>
              <a:t>, que contém varias imagens de carros, com as respetivas matriculas devidamente etiquetadas, e separado por treino, teste e validação.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7"/>
              </a:rPr>
              <a:t>https://universe.roboflow.com/roboflow-universe-projects/license-plate-recognition-rxg4e/dataset/4</a:t>
            </a: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Deteção de Matrículas de Carros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F837C6-EBB9-7D08-1400-C9AFFB6BC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174722"/>
            <a:ext cx="5943600" cy="29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9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Código para treinar o modelo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Criação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4BB597-CFF3-C199-80D8-BB5F09C74B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5"/>
          <a:stretch/>
        </p:blipFill>
        <p:spPr>
          <a:xfrm>
            <a:off x="2176123" y="2514600"/>
            <a:ext cx="479175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Treino do Modelo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Criação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F4E3F1-FE74-CED6-9746-2313EBEFB5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33"/>
          <a:stretch/>
        </p:blipFill>
        <p:spPr>
          <a:xfrm>
            <a:off x="381000" y="2743200"/>
            <a:ext cx="8382000" cy="18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Val_batch0_labels.png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Etiquetas feitas por nós para treinar o </a:t>
            </a:r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Criação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298851-04F7-D50F-4E1B-95E0927ED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36495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Val_batch0_pred.png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Etiquetas previstas pelo Modelo durante o treino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Criação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2A0CAD-B666-BD02-786D-86A465058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36495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23442 – José Lima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Sistemas de Suporte à Decisão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2D226E-50C6-C724-85DD-F98F77F8B2C7}"/>
              </a:ext>
            </a:extLst>
          </p:cNvPr>
          <p:cNvSpPr txBox="1"/>
          <p:nvPr/>
        </p:nvSpPr>
        <p:spPr>
          <a:xfrm>
            <a:off x="381000" y="1325611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Imagem escolhida para testar o modelo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9E287D3-EF64-1575-0507-3167DFD0C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Teste do Modelo para detetar Matriculas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111645-0876-CA33-6819-8858B7C7F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433" y="2108947"/>
            <a:ext cx="3535133" cy="3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65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6069</TotalTime>
  <Words>1320</Words>
  <Application>Microsoft Office PowerPoint</Application>
  <PresentationFormat>Apresentação no Ecrã (4:3)</PresentationFormat>
  <Paragraphs>163</Paragraphs>
  <Slides>22</Slides>
  <Notes>20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Courier New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José Lima</cp:lastModifiedBy>
  <cp:revision>278</cp:revision>
  <cp:lastPrinted>2021-02-22T18:49:33Z</cp:lastPrinted>
  <dcterms:created xsi:type="dcterms:W3CDTF">2011-05-31T09:21:51Z</dcterms:created>
  <dcterms:modified xsi:type="dcterms:W3CDTF">2024-07-25T20:31:19Z</dcterms:modified>
</cp:coreProperties>
</file>